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ppt/notesSlides/notesSlide25.xml" ContentType="application/vnd.openxmlformats-officedocument.presentationml.notesSlide+xml"/>
  <Override PartName="/ppt/tags/tag2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7" r:id="rId2"/>
    <p:sldMasterId id="2147483661" r:id="rId3"/>
    <p:sldMasterId id="2147483665" r:id="rId4"/>
  </p:sldMasterIdLst>
  <p:notesMasterIdLst>
    <p:notesMasterId r:id="rId30"/>
  </p:notesMasterIdLst>
  <p:handoutMasterIdLst>
    <p:handoutMasterId r:id="rId31"/>
  </p:handoutMasterIdLst>
  <p:sldIdLst>
    <p:sldId id="265" r:id="rId5"/>
    <p:sldId id="761" r:id="rId6"/>
    <p:sldId id="753" r:id="rId7"/>
    <p:sldId id="763" r:id="rId8"/>
    <p:sldId id="762" r:id="rId9"/>
    <p:sldId id="769" r:id="rId10"/>
    <p:sldId id="767" r:id="rId11"/>
    <p:sldId id="768" r:id="rId12"/>
    <p:sldId id="760" r:id="rId13"/>
    <p:sldId id="754" r:id="rId14"/>
    <p:sldId id="755" r:id="rId15"/>
    <p:sldId id="756" r:id="rId16"/>
    <p:sldId id="757" r:id="rId17"/>
    <p:sldId id="759" r:id="rId18"/>
    <p:sldId id="766" r:id="rId19"/>
    <p:sldId id="758" r:id="rId20"/>
    <p:sldId id="770" r:id="rId21"/>
    <p:sldId id="771" r:id="rId22"/>
    <p:sldId id="772" r:id="rId23"/>
    <p:sldId id="776" r:id="rId24"/>
    <p:sldId id="773" r:id="rId25"/>
    <p:sldId id="775" r:id="rId26"/>
    <p:sldId id="774" r:id="rId27"/>
    <p:sldId id="777" r:id="rId28"/>
    <p:sldId id="616" r:id="rId29"/>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7" autoAdjust="0"/>
    <p:restoredTop sz="84299" autoAdjust="0"/>
  </p:normalViewPr>
  <p:slideViewPr>
    <p:cSldViewPr>
      <p:cViewPr varScale="1">
        <p:scale>
          <a:sx n="95" d="100"/>
          <a:sy n="95" d="100"/>
        </p:scale>
        <p:origin x="1960" y="168"/>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esProps" Target="presProps.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8/16/16</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eg>
</file>

<file path=ppt/media/image14.jpeg>
</file>

<file path=ppt/media/image15.jpeg>
</file>

<file path=ppt/media/image16.gif>
</file>

<file path=ppt/media/image17.png>
</file>

<file path=ppt/media/image18.png>
</file>

<file path=ppt/media/image19.png>
</file>

<file path=ppt/media/image2.png>
</file>

<file path=ppt/media/image20.png>
</file>

<file path=ppt/media/image21.gif>
</file>

<file path=ppt/media/image3.png>
</file>

<file path=ppt/media/image4.png>
</file>

<file path=ppt/media/image5.gif>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8/16/16</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notesMaster" Target="../notesMasters/notesMaster1.xml"/><Relationship Id="rId3"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notesMaster" Target="../notesMasters/notesMaster1.xml"/><Relationship Id="rId3"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notesMaster" Target="../notesMasters/notesMaster1.xml"/><Relationship Id="rId3"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notesMaster" Target="../notesMasters/notesMaster1.xml"/><Relationship Id="rId3"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notesMaster" Target="../notesMasters/notesMaster1.xml"/><Relationship Id="rId3"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notesMaster" Target="../notesMasters/notesMaster1.xml"/><Relationship Id="rId3"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notesMaster" Target="../notesMasters/notesMaster1.xml"/><Relationship Id="rId3"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notesMaster" Target="../notesMasters/notesMaster1.xml"/><Relationship Id="rId3"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notesMaster" Target="../notesMasters/notesMaster1.xml"/><Relationship Id="rId3"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notesMaster" Target="../notesMasters/notesMaster1.xml"/><Relationship Id="rId3"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notesMaster" Target="../notesMasters/notesMaster1.xml"/><Relationship Id="rId3"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notesMaster" Target="../notesMasters/notesMaster1.xml"/><Relationship Id="rId3"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notesMaster" Target="../notesMasters/notesMaster1.xml"/><Relationship Id="rId3"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notesMaster" Target="../notesMasters/notesMaster1.xml"/><Relationship Id="rId3"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notesMaster" Target="../notesMasters/notesMaster1.xml"/><Relationship Id="rId3"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notesMaster" Target="../notesMasters/notesMaster1.xml"/><Relationship Id="rId3"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notesMaster" Target="../notesMasters/notesMaster1.xml"/><Relationship Id="rId3"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notesMaster" Target="../notesMasters/notesMaster1.xml"/><Relationship Id="rId3"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notesMaster" Target="../notesMasters/notesMaster1.xml"/><Relationship Id="rId3"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notesMaster" Target="../notesMasters/notesMaster1.xml"/><Relationship Id="rId3"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notesMaster" Target="../notesMasters/notesMaster1.xml"/><Relationship Id="rId3"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notesMaster" Target="../notesMasters/notesMaster1.xml"/><Relationship Id="rId3"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notesMaster" Target="../notesMasters/notesMaster1.xml"/><Relationship Id="rId3"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notesMaster" Target="../notesMasters/notesMaster1.xml"/><Relationship Id="rId3"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notesMaster" Target="../notesMasters/notesMaster1.xml"/><Relationship Id="rId3"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550579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12769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24</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25</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grpSp>
        <p:nvGrpSpPr>
          <p:cNvPr id="12" name="Group 11"/>
          <p:cNvGrpSpPr/>
          <p:nvPr userDrawn="1"/>
        </p:nvGrpSpPr>
        <p:grpSpPr>
          <a:xfrm>
            <a:off x="2831735" y="3945634"/>
            <a:ext cx="3917511" cy="486919"/>
            <a:chOff x="0" y="0"/>
            <a:chExt cx="4827909" cy="600075"/>
          </a:xfrm>
        </p:grpSpPr>
        <p:pic>
          <p:nvPicPr>
            <p:cNvPr id="13"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4"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6"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sp>
        <p:nvSpPr>
          <p:cNvPr id="21" name="Text Placeholder 19"/>
          <p:cNvSpPr>
            <a:spLocks noGrp="1"/>
          </p:cNvSpPr>
          <p:nvPr>
            <p:ph type="body" sz="quarter" idx="11" hasCustomPrompt="1"/>
          </p:nvPr>
        </p:nvSpPr>
        <p:spPr>
          <a:xfrm>
            <a:off x="396992" y="399859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2" name="TextBox 21"/>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a:t>
            </a:r>
            <a:r>
              <a:rPr lang="en-US" sz="800" baseline="0" dirty="0" smtClean="0">
                <a:solidFill>
                  <a:schemeClr val="bg1"/>
                </a:solidFill>
                <a:latin typeface="Arial" panose="020B0604020202020204" pitchFamily="34" charset="0"/>
                <a:ea typeface="Roboto" panose="02000000000000000000" pitchFamily="2" charset="0"/>
                <a:cs typeface="Arial" panose="020B0604020202020204" pitchFamily="34" charset="0"/>
              </a:rPr>
              <a:t> Camp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Tree>
    <p:extLst>
      <p:ext uri="{BB962C8B-B14F-4D97-AF65-F5344CB8AC3E}">
        <p14:creationId xmlns:p14="http://schemas.microsoft.com/office/powerpoint/2010/main" val="21688852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BF5700"/>
        </a:solidFill>
        <a:effectLst/>
      </p:bgPr>
    </p:bg>
    <p:spTree>
      <p:nvGrpSpPr>
        <p:cNvPr id="1" name=""/>
        <p:cNvGrpSpPr/>
        <p:nvPr/>
      </p:nvGrpSpPr>
      <p:grpSpPr>
        <a:xfrm>
          <a:off x="0" y="0"/>
          <a:ext cx="0" cy="0"/>
          <a:chOff x="0" y="0"/>
          <a:chExt cx="0" cy="0"/>
        </a:xfrm>
      </p:grpSpPr>
      <p:sp>
        <p:nvSpPr>
          <p:cNvPr id="8" name="Flowchart: Process 7"/>
          <p:cNvSpPr/>
          <p:nvPr userDrawn="1"/>
        </p:nvSpPr>
        <p:spPr>
          <a:xfrm flipV="1">
            <a:off x="426892" y="3691893"/>
            <a:ext cx="6888308"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3847"/>
            <a:ext cx="4678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The Coding Bootcamp at UT Austin |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1" hasCustomPrompt="1"/>
          </p:nvPr>
        </p:nvSpPr>
        <p:spPr>
          <a:xfrm>
            <a:off x="4953000" y="4036236"/>
            <a:ext cx="2270008" cy="381000"/>
          </a:xfrm>
        </p:spPr>
        <p:txBody>
          <a:bodyPr>
            <a:noAutofit/>
          </a:bodyPr>
          <a:lstStyle>
            <a:lvl1pPr marL="0" indent="0">
              <a:buNone/>
              <a:defRPr sz="18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pic>
        <p:nvPicPr>
          <p:cNvPr id="9"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t="10220"/>
          <a:stretch/>
        </p:blipFill>
        <p:spPr>
          <a:xfrm>
            <a:off x="0" y="0"/>
            <a:ext cx="9144000" cy="560977"/>
          </a:xfrm>
          <a:prstGeom prst="rect">
            <a:avLst/>
          </a:prstGeom>
        </p:spPr>
      </p:pic>
    </p:spTree>
    <p:extLst>
      <p:ext uri="{BB962C8B-B14F-4D97-AF65-F5344CB8AC3E}">
        <p14:creationId xmlns:p14="http://schemas.microsoft.com/office/powerpoint/2010/main" val="7159154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BF5700"/>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956864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BF5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cxnSp>
        <p:nvCxnSpPr>
          <p:cNvPr id="9" name="Straight Connector 8"/>
          <p:cNvCxnSpPr/>
          <p:nvPr userDrawn="1"/>
        </p:nvCxnSpPr>
        <p:spPr>
          <a:xfrm>
            <a:off x="0" y="653854"/>
            <a:ext cx="9144000" cy="0"/>
          </a:xfrm>
          <a:prstGeom prst="line">
            <a:avLst/>
          </a:prstGeom>
          <a:ln w="41275">
            <a:solidFill>
              <a:srgbClr val="BF57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pic>
        <p:nvPicPr>
          <p:cNvPr id="6"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l="73429" t="14129"/>
          <a:stretch/>
        </p:blipFill>
        <p:spPr>
          <a:xfrm>
            <a:off x="-5871" y="6400800"/>
            <a:ext cx="2179730" cy="481354"/>
          </a:xfrm>
          <a:prstGeom prst="rect">
            <a:avLst/>
          </a:prstGeom>
        </p:spPr>
      </p:pic>
    </p:spTree>
    <p:extLst>
      <p:ext uri="{BB962C8B-B14F-4D97-AF65-F5344CB8AC3E}">
        <p14:creationId xmlns:p14="http://schemas.microsoft.com/office/powerpoint/2010/main" val="14113063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4836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5" name="Rectangle 14"/>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21"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618620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12" name="Straight Connector 11"/>
          <p:cNvCxnSpPr/>
          <p:nvPr userDrawn="1"/>
        </p:nvCxnSpPr>
        <p:spPr>
          <a:xfrm>
            <a:off x="0" y="653854"/>
            <a:ext cx="9144000" cy="0"/>
          </a:xfrm>
          <a:prstGeom prst="line">
            <a:avLst/>
          </a:prstGeom>
          <a:ln w="41275">
            <a:solidFill>
              <a:srgbClr val="262626"/>
            </a:solidFill>
          </a:ln>
        </p:spPr>
        <p:style>
          <a:lnRef idx="1">
            <a:schemeClr val="accent1"/>
          </a:lnRef>
          <a:fillRef idx="0">
            <a:schemeClr val="accent1"/>
          </a:fillRef>
          <a:effectRef idx="0">
            <a:schemeClr val="accent1"/>
          </a:effectRef>
          <a:fontRef idx="minor">
            <a:schemeClr val="tx1"/>
          </a:fontRef>
        </p:style>
      </p:cxnSp>
      <p:sp>
        <p:nvSpPr>
          <p:cNvPr id="13" name="Flowchart: Process 12"/>
          <p:cNvSpPr/>
          <p:nvPr userDrawn="1"/>
        </p:nvSpPr>
        <p:spPr>
          <a:xfrm>
            <a:off x="-5871" y="6410337"/>
            <a:ext cx="9155741" cy="457748"/>
          </a:xfrm>
          <a:prstGeom prst="flowChartProcess">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a:t>
            </a:r>
            <a:r>
              <a:rPr lang="en-US" sz="800" baseline="0" dirty="0" smtClean="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grpSp>
        <p:nvGrpSpPr>
          <p:cNvPr id="15" name="Group 14"/>
          <p:cNvGrpSpPr/>
          <p:nvPr userDrawn="1"/>
        </p:nvGrpSpPr>
        <p:grpSpPr>
          <a:xfrm>
            <a:off x="5232359" y="6411723"/>
            <a:ext cx="3917511" cy="486919"/>
            <a:chOff x="0" y="0"/>
            <a:chExt cx="4827909" cy="600075"/>
          </a:xfrm>
        </p:grpSpPr>
        <p:pic>
          <p:nvPicPr>
            <p:cNvPr id="16"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7"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spTree>
    <p:extLst>
      <p:ext uri="{BB962C8B-B14F-4D97-AF65-F5344CB8AC3E}">
        <p14:creationId xmlns:p14="http://schemas.microsoft.com/office/powerpoint/2010/main" val="42231176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47583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Rutgers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1" hasCustomPrompt="1"/>
          </p:nvPr>
        </p:nvSpPr>
        <p:spPr>
          <a:xfrm>
            <a:off x="3962400" y="403768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spTree>
    <p:extLst>
      <p:ext uri="{BB962C8B-B14F-4D97-AF65-F5344CB8AC3E}">
        <p14:creationId xmlns:p14="http://schemas.microsoft.com/office/powerpoint/2010/main" val="21420282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0592974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D110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UCFB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smtClean="0"/>
              <a:t>Click to edit Master text styles</a:t>
            </a:r>
          </a:p>
        </p:txBody>
      </p:sp>
      <p:cxnSp>
        <p:nvCxnSpPr>
          <p:cNvPr id="9" name="Straight Connector 8"/>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71" y="6410337"/>
            <a:ext cx="3968271" cy="447663"/>
          </a:xfrm>
          <a:prstGeom prst="rect">
            <a:avLst/>
          </a:prstGeom>
        </p:spPr>
      </p:pic>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Tree>
    <p:extLst>
      <p:ext uri="{BB962C8B-B14F-4D97-AF65-F5344CB8AC3E}">
        <p14:creationId xmlns:p14="http://schemas.microsoft.com/office/powerpoint/2010/main" val="3782076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041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The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a:t>
            </a:r>
            <a:r>
              <a:rPr lang="en-US" sz="800" dirty="0" smtClean="0">
                <a:solidFill>
                  <a:schemeClr val="bg1"/>
                </a:solidFill>
                <a:latin typeface="Arial" panose="020B0604020202020204" pitchFamily="34" charset="0"/>
                <a:ea typeface="Roboto" panose="02000000000000000000" pitchFamily="2" charset="0"/>
                <a:cs typeface="Arial" panose="020B0604020202020204" pitchFamily="34" charset="0"/>
              </a:rPr>
              <a:t>Coding Boot Camp -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smtClean="0"/>
              <a:t>Lesson Title</a:t>
            </a:r>
            <a:endParaRPr lang="en-US" dirty="0"/>
          </a:p>
        </p:txBody>
      </p:sp>
      <p:sp>
        <p:nvSpPr>
          <p:cNvPr id="20" name="Text Placeholder 19"/>
          <p:cNvSpPr>
            <a:spLocks noGrp="1"/>
          </p:cNvSpPr>
          <p:nvPr>
            <p:ph type="body" sz="quarter" idx="11" hasCustomPrompt="1"/>
          </p:nvPr>
        </p:nvSpPr>
        <p:spPr>
          <a:xfrm>
            <a:off x="3370402" y="4034789"/>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Month, Day, Year</a:t>
            </a:r>
            <a:endParaRPr lang="en-US" dirty="0"/>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smtClean="0"/>
              <a:t>Day X</a:t>
            </a:r>
            <a:endParaRPr lang="en-US" dirty="0"/>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theme" Target="../theme/theme2.xml"/><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4" Type="http://schemas.openxmlformats.org/officeDocument/2006/relationships/slideLayout" Target="../slideLayouts/slideLayout12.xml"/><Relationship Id="rId5" Type="http://schemas.openxmlformats.org/officeDocument/2006/relationships/theme" Target="../theme/theme3.xml"/><Relationship Id="rId1" Type="http://schemas.openxmlformats.org/officeDocument/2006/relationships/slideLayout" Target="../slideLayouts/slideLayout9.xml"/><Relationship Id="rId2"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theme" Target="../theme/theme4.xml"/><Relationship Id="rId1" Type="http://schemas.openxmlformats.org/officeDocument/2006/relationships/slideLayout" Target="../slideLayouts/slideLayout13.xml"/><Relationship Id="rId2"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F2DAE4-C87D-464C-8529-C68309DD1CFC}" type="datetimeFigureOut">
              <a:rPr lang="en-US" smtClean="0"/>
              <a:t>8/16/16</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293EFAE-FD48-41B9-84A3-494A8D6694C5}" type="slidenum">
              <a:rPr lang="en-US" smtClean="0"/>
              <a:t>‹#›</a:t>
            </a:fld>
            <a:endParaRPr lang="en-US"/>
          </a:p>
        </p:txBody>
      </p:sp>
    </p:spTree>
    <p:extLst>
      <p:ext uri="{BB962C8B-B14F-4D97-AF65-F5344CB8AC3E}">
        <p14:creationId xmlns:p14="http://schemas.microsoft.com/office/powerpoint/2010/main" val="3455678118"/>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0" r:id="rId3"/>
    <p:sldLayoutId id="2147483669" r:id="rId4"/>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8/16/16</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587565515"/>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7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8/16/16</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8/16/16</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242453275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72"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gif"/><Relationship Id="rId7" Type="http://schemas.openxmlformats.org/officeDocument/2006/relationships/image" Target="../media/image10.jpeg"/><Relationship Id="rId8" Type="http://schemas.openxmlformats.org/officeDocument/2006/relationships/image" Target="../media/image11.jpeg"/><Relationship Id="rId9" Type="http://schemas.openxmlformats.org/officeDocument/2006/relationships/image" Target="../media/image12.png"/><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4.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5.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hyperlink" Target="mailto:blahston@gmail.com" TargetMode="External"/><Relationship Id="rId4" Type="http://schemas.openxmlformats.org/officeDocument/2006/relationships/hyperlink" Target="mailto:blahby@gmail.com" TargetMode="External"/><Relationship Id="rId5" Type="http://schemas.openxmlformats.org/officeDocument/2006/relationships/hyperlink" Target="mailto:blahby231@gmail.com" TargetMode="External"/><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21.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Masters of MongoDB</a:t>
            </a:r>
            <a:endParaRPr lang="en-US" i="1" dirty="0"/>
          </a:p>
        </p:txBody>
      </p:sp>
      <p:sp>
        <p:nvSpPr>
          <p:cNvPr id="3" name="Text Placeholder 2"/>
          <p:cNvSpPr>
            <a:spLocks noGrp="1"/>
          </p:cNvSpPr>
          <p:nvPr>
            <p:ph type="body" sz="quarter" idx="11"/>
          </p:nvPr>
        </p:nvSpPr>
        <p:spPr/>
        <p:txBody>
          <a:bodyPr/>
          <a:lstStyle/>
          <a:p>
            <a:r>
              <a:rPr lang="en-US" dirty="0" smtClean="0"/>
              <a:t>August 16, 2016</a:t>
            </a:r>
            <a:endParaRPr lang="en-US" dirty="0"/>
          </a:p>
        </p:txBody>
      </p:sp>
      <p:sp>
        <p:nvSpPr>
          <p:cNvPr id="4" name="Text Placeholder 3"/>
          <p:cNvSpPr>
            <a:spLocks noGrp="1"/>
          </p:cNvSpPr>
          <p:nvPr>
            <p:ph type="body" sz="quarter" idx="10"/>
          </p:nvPr>
        </p:nvSpPr>
        <p:spPr/>
        <p:txBody>
          <a:bodyPr/>
          <a:lstStyle/>
          <a:p>
            <a:r>
              <a:rPr lang="en-US" dirty="0" smtClean="0"/>
              <a:t>Day 54</a:t>
            </a:r>
            <a:endParaRPr lang="en-US" dirty="0"/>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Road Ahead…</a:t>
            </a:r>
            <a:endParaRPr lang="en-US" dirty="0"/>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smtClean="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a:off x="7148093" y="2643187"/>
            <a:ext cx="1089050" cy="628650"/>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6777" y="4946549"/>
            <a:ext cx="1468655" cy="1327825"/>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Curved Connector 18"/>
          <p:cNvCxnSpPr>
            <a:endCxn id="1034" idx="0"/>
          </p:cNvCxnSpPr>
          <p:nvPr/>
        </p:nvCxnSpPr>
        <p:spPr>
          <a:xfrm rot="5400000">
            <a:off x="7220706" y="3930110"/>
            <a:ext cx="1226838" cy="806040"/>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6" name="Picture 12" descr="http://www.astrolog.org/labyrnth/sample/aldous.gi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7" y="4281434"/>
            <a:ext cx="580611" cy="1329028"/>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smtClean="0">
                <a:latin typeface="Arial" panose="020B0604020202020204" pitchFamily="34" charset="0"/>
                <a:cs typeface="Arial" panose="020B0604020202020204" pitchFamily="34" charset="0"/>
              </a:rPr>
              <a:t>Your Final Journey</a:t>
            </a:r>
            <a:endParaRPr lang="en-US" sz="1800" b="1" i="1" dirty="0">
              <a:latin typeface="Arial" panose="020B0604020202020204" pitchFamily="34" charset="0"/>
              <a:cs typeface="Arial" panose="020B0604020202020204" pitchFamily="34" charset="0"/>
            </a:endParaRPr>
          </a:p>
        </p:txBody>
      </p:sp>
      <p:pic>
        <p:nvPicPr>
          <p:cNvPr id="1038" name="Picture 14" descr="http://team-dignitas.net/uploads/tinymce/images/smite_victory.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02849" y="3179861"/>
            <a:ext cx="2009775" cy="704850"/>
          </a:xfrm>
          <a:prstGeom prst="rect">
            <a:avLst/>
          </a:prstGeom>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Should be You</a:t>
            </a:r>
            <a:endParaRPr lang="en-US" dirty="0"/>
          </a:p>
        </p:txBody>
      </p:sp>
      <p:pic>
        <p:nvPicPr>
          <p:cNvPr id="2050" name="Picture 2" descr="http://www.alux.com/wp-content/uploads/2014/08/The-Castle-Hotel-Dalian-Liaoning-Chin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62000"/>
            <a:ext cx="9144000" cy="5143097"/>
          </a:xfrm>
          <a:prstGeom prst="rect">
            <a:avLst/>
          </a:prstGeom>
          <a:noFill/>
          <a:extLst>
            <a:ext uri="{909E8E84-426E-40DD-AFC4-6F175D3DCCD1}">
              <a14:hiddenFill xmlns:a14="http://schemas.microsoft.com/office/drawing/2010/main">
                <a:solidFill>
                  <a:srgbClr val="FFFFFF"/>
                </a:solidFill>
              </a14:hiddenFill>
            </a:ext>
          </a:extLst>
        </p:spPr>
      </p:pic>
      <p:sp>
        <p:nvSpPr>
          <p:cNvPr id="20" name="Content Placeholder 2"/>
          <p:cNvSpPr txBox="1">
            <a:spLocks/>
          </p:cNvSpPr>
          <p:nvPr/>
        </p:nvSpPr>
        <p:spPr>
          <a:xfrm>
            <a:off x="2583873" y="5995100"/>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smtClean="0">
                <a:latin typeface="Arial" panose="020B0604020202020204" pitchFamily="34" charset="0"/>
                <a:cs typeface="Arial" panose="020B0604020202020204" pitchFamily="34" charset="0"/>
              </a:rPr>
              <a:t>A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50087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if this is you…</a:t>
            </a:r>
            <a:endParaRPr lang="en-US" dirty="0"/>
          </a:p>
        </p:txBody>
      </p:sp>
      <p:pic>
        <p:nvPicPr>
          <p:cNvPr id="4098" name="Picture 2" descr="http://blog.choremonster.com/wp-content/uploads/2013/02/20130207-sandcastle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7" y="838200"/>
            <a:ext cx="9151257" cy="4321427"/>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2396671" y="5343973"/>
            <a:ext cx="4343400"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smtClean="0">
                <a:latin typeface="Arial" panose="020B0604020202020204" pitchFamily="34" charset="0"/>
                <a:cs typeface="Arial" panose="020B0604020202020204" pitchFamily="34" charset="0"/>
              </a:rPr>
              <a:t>A Crappy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484689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Double Down</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i="1" u="sng" dirty="0" smtClean="0">
                <a:latin typeface="Arial" panose="020B0604020202020204" pitchFamily="34" charset="0"/>
                <a:cs typeface="Arial" panose="020B0604020202020204" pitchFamily="34" charset="0"/>
              </a:rPr>
              <a:t>Then it’s time to double-down and get caught up. </a:t>
            </a:r>
          </a:p>
          <a:p>
            <a:pPr marL="0" indent="0">
              <a:buFont typeface="Arial" panose="020B0604020202020204" pitchFamily="34" charset="0"/>
              <a:buNone/>
            </a:pPr>
            <a:endParaRPr lang="en-US" i="1" u="sng"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You have access to myself and the TAs for 2 months. </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Look through the code base. Identify your weaknesses. </a:t>
            </a:r>
          </a:p>
          <a:p>
            <a:endParaRPr lang="en-US" dirty="0" smtClean="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This is the </a:t>
            </a:r>
            <a:r>
              <a:rPr lang="en-US" b="1" u="sng" dirty="0" smtClean="0">
                <a:latin typeface="Arial" panose="020B0604020202020204" pitchFamily="34" charset="0"/>
                <a:cs typeface="Arial" panose="020B0604020202020204" pitchFamily="34" charset="0"/>
              </a:rPr>
              <a:t>absolute best</a:t>
            </a:r>
            <a:r>
              <a:rPr lang="en-US" dirty="0" smtClean="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Start Now.</a:t>
            </a:r>
            <a:endParaRPr lang="en-US" dirty="0"/>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smtClean="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smtClean="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Goals – Beginning of the Year</a:t>
            </a:r>
            <a:endParaRPr lang="en-US" dirty="0"/>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smtClean="0">
                <a:latin typeface="Arial" panose="020B0604020202020204" pitchFamily="34" charset="0"/>
                <a:ea typeface="Roboto" panose="02000000000000000000" pitchFamily="2" charset="0"/>
                <a:cs typeface="Arial" panose="020B0604020202020204" pitchFamily="34" charset="0"/>
              </a:rPr>
              <a:t>“Hope to make something of myself one day…”</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smtClean="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smtClean="0">
                <a:latin typeface="Arial" panose="020B0604020202020204" pitchFamily="34" charset="0"/>
                <a:ea typeface="Roboto" panose="02000000000000000000" pitchFamily="2" charset="0"/>
                <a:cs typeface="Arial" panose="020B0604020202020204" pitchFamily="34" charset="0"/>
              </a:rPr>
              <a:t>nd be able to support a family.”</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smtClean="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Reference…</a:t>
            </a:r>
            <a:endParaRPr lang="en-US" dirty="0"/>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smtClean="0">
                <a:latin typeface="Arial" panose="020B0604020202020204" pitchFamily="34" charset="0"/>
                <a:cs typeface="Arial" panose="020B0604020202020204" pitchFamily="34" charset="0"/>
              </a:rPr>
              <a:t>Students who tend to be doing well in our classes are putting in an average of </a:t>
            </a:r>
            <a:r>
              <a:rPr lang="en-US" b="1" i="1" u="sng" dirty="0" smtClean="0">
                <a:latin typeface="Arial" panose="020B0604020202020204" pitchFamily="34" charset="0"/>
                <a:cs typeface="Arial" panose="020B0604020202020204" pitchFamily="34" charset="0"/>
              </a:rPr>
              <a:t>17 hours per week</a:t>
            </a:r>
            <a:r>
              <a:rPr lang="en-US" b="1" i="1" dirty="0" smtClean="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smtClean="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MongoDB</a:t>
            </a:r>
            <a:endParaRPr lang="en-US" dirty="0"/>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MongoDB?</a:t>
            </a:r>
            <a:endParaRPr lang="en-US" dirty="0"/>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smtClean="0">
                <a:latin typeface="Arial" panose="020B0604020202020204" pitchFamily="34" charset="0"/>
                <a:cs typeface="Arial" panose="020B0604020202020204" pitchFamily="34" charset="0"/>
              </a:rPr>
              <a:t>MongoDB is a very popular </a:t>
            </a:r>
            <a:r>
              <a:rPr lang="en-US" b="1" u="sng" dirty="0" err="1" smtClean="0">
                <a:latin typeface="Arial" panose="020B0604020202020204" pitchFamily="34" charset="0"/>
                <a:cs typeface="Arial" panose="020B0604020202020204" pitchFamily="34" charset="0"/>
              </a:rPr>
              <a:t>noSQL</a:t>
            </a:r>
            <a:r>
              <a:rPr lang="en-US" b="1" u="sng" dirty="0" smtClean="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smtClean="0">
                <a:latin typeface="Arial" panose="020B0604020202020204" pitchFamily="34" charset="0"/>
                <a:cs typeface="Arial" panose="020B0604020202020204" pitchFamily="34" charset="0"/>
              </a:rPr>
              <a:t>It uses a </a:t>
            </a:r>
            <a:r>
              <a:rPr lang="en-US" b="1" u="sng" dirty="0" smtClean="0">
                <a:latin typeface="Arial" panose="020B0604020202020204" pitchFamily="34" charset="0"/>
                <a:cs typeface="Arial" panose="020B0604020202020204" pitchFamily="34" charset="0"/>
              </a:rPr>
              <a:t>document-oriented model </a:t>
            </a:r>
            <a:r>
              <a:rPr lang="en-US" dirty="0" smtClean="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MongoDB stores data in </a:t>
            </a:r>
            <a:r>
              <a:rPr lang="en-US" b="1" u="sng" dirty="0" smtClean="0">
                <a:latin typeface="Arial" panose="020B0604020202020204" pitchFamily="34" charset="0"/>
                <a:cs typeface="Arial" panose="020B0604020202020204" pitchFamily="34" charset="0"/>
              </a:rPr>
              <a:t>BSON Format</a:t>
            </a:r>
            <a:r>
              <a:rPr lang="en-US" dirty="0" smtClean="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MongoDB has tons of </a:t>
            </a:r>
            <a:r>
              <a:rPr lang="en-US" b="1" u="sng" dirty="0" smtClean="0">
                <a:latin typeface="Arial" panose="020B0604020202020204" pitchFamily="34" charset="0"/>
                <a:cs typeface="Arial" panose="020B0604020202020204" pitchFamily="34" charset="0"/>
              </a:rPr>
              <a:t>drivers and packages</a:t>
            </a:r>
            <a:r>
              <a:rPr lang="en-US" dirty="0" smtClean="0">
                <a:latin typeface="Arial" panose="020B0604020202020204" pitchFamily="34" charset="0"/>
                <a:cs typeface="Arial" panose="020B0604020202020204" pitchFamily="34" charset="0"/>
              </a:rPr>
              <a:t> for connecting to Node, C++, Java, etc. </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Relational Databases (SQL)</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xmlns="" val="716330608"/>
                    </a:ext>
                  </a:extLst>
                </a:gridCol>
                <a:gridCol w="1661160">
                  <a:extLst>
                    <a:ext uri="{9D8B030D-6E8A-4147-A177-3AD203B41FA5}">
                      <a16:colId xmlns:a16="http://schemas.microsoft.com/office/drawing/2014/main" xmlns="" val="1449686933"/>
                    </a:ext>
                  </a:extLst>
                </a:gridCol>
                <a:gridCol w="1661160">
                  <a:extLst>
                    <a:ext uri="{9D8B030D-6E8A-4147-A177-3AD203B41FA5}">
                      <a16:colId xmlns:a16="http://schemas.microsoft.com/office/drawing/2014/main" xmlns="" val="3587768078"/>
                    </a:ext>
                  </a:extLst>
                </a:gridCol>
                <a:gridCol w="1661160">
                  <a:extLst>
                    <a:ext uri="{9D8B030D-6E8A-4147-A177-3AD203B41FA5}">
                      <a16:colId xmlns:a16="http://schemas.microsoft.com/office/drawing/2014/main" xmlns="" val="785359734"/>
                    </a:ext>
                  </a:extLst>
                </a:gridCol>
              </a:tblGrid>
              <a:tr h="370840">
                <a:tc>
                  <a:txBody>
                    <a:bodyPr/>
                    <a:lstStyle/>
                    <a:p>
                      <a:pPr algn="ctr"/>
                      <a:r>
                        <a:rPr lang="en-US" sz="1400" dirty="0" smtClean="0">
                          <a:latin typeface="Arial" panose="020B0604020202020204" pitchFamily="34" charset="0"/>
                          <a:cs typeface="Arial" panose="020B0604020202020204" pitchFamily="34" charset="0"/>
                        </a:rPr>
                        <a:t>ID</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Title</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Author</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Published</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144436540"/>
                  </a:ext>
                </a:extLst>
              </a:tr>
              <a:tr h="370840">
                <a:tc>
                  <a:txBody>
                    <a:bodyPr/>
                    <a:lstStyle/>
                    <a:p>
                      <a:pPr algn="ctr"/>
                      <a:r>
                        <a:rPr lang="en-US" sz="1400" dirty="0" smtClean="0">
                          <a:latin typeface="Arial" panose="020B0604020202020204" pitchFamily="34" charset="0"/>
                          <a:cs typeface="Arial" panose="020B0604020202020204" pitchFamily="34" charset="0"/>
                        </a:rPr>
                        <a:t>1</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The History</a:t>
                      </a:r>
                      <a:r>
                        <a:rPr lang="en-US" sz="1400" baseline="0" dirty="0" smtClean="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Blah </a:t>
                      </a:r>
                      <a:r>
                        <a:rPr lang="en-US" sz="1400" dirty="0" err="1" smtClean="0">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2010</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422042495"/>
                  </a:ext>
                </a:extLst>
              </a:tr>
              <a:tr h="370840">
                <a:tc>
                  <a:txBody>
                    <a:bodyPr/>
                    <a:lstStyle/>
                    <a:p>
                      <a:pPr algn="ctr"/>
                      <a:r>
                        <a:rPr lang="en-US" sz="1400" dirty="0" smtClean="0">
                          <a:latin typeface="Arial" panose="020B0604020202020204" pitchFamily="34" charset="0"/>
                          <a:cs typeface="Arial" panose="020B0604020202020204" pitchFamily="34" charset="0"/>
                        </a:rPr>
                        <a:t>2</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The Chronicles</a:t>
                      </a:r>
                      <a:r>
                        <a:rPr lang="en-US" sz="1400" baseline="0" dirty="0" smtClean="0">
                          <a:latin typeface="Arial" panose="020B0604020202020204" pitchFamily="34" charset="0"/>
                          <a:cs typeface="Arial" panose="020B0604020202020204" pitchFamily="34" charset="0"/>
                        </a:rPr>
                        <a:t> of </a:t>
                      </a:r>
                      <a:r>
                        <a:rPr lang="en-US" sz="1400" baseline="0" dirty="0" err="1" smtClean="0">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Sir</a:t>
                      </a:r>
                      <a:r>
                        <a:rPr lang="en-US" sz="1400" baseline="0" dirty="0" smtClean="0">
                          <a:latin typeface="Arial" panose="020B0604020202020204" pitchFamily="34" charset="0"/>
                          <a:cs typeface="Arial" panose="020B0604020202020204" pitchFamily="34" charset="0"/>
                        </a:rPr>
                        <a:t> </a:t>
                      </a:r>
                      <a:r>
                        <a:rPr lang="en-US" sz="1400" baseline="0" dirty="0" err="1" smtClean="0">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2011</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817286614"/>
                  </a:ext>
                </a:extLst>
              </a:tr>
              <a:tr h="370840">
                <a:tc>
                  <a:txBody>
                    <a:bodyPr/>
                    <a:lstStyle/>
                    <a:p>
                      <a:pPr algn="ctr"/>
                      <a:r>
                        <a:rPr lang="en-US" sz="1400" dirty="0" smtClean="0">
                          <a:latin typeface="Arial" panose="020B0604020202020204" pitchFamily="34" charset="0"/>
                          <a:cs typeface="Arial" panose="020B0604020202020204" pitchFamily="34" charset="0"/>
                        </a:rPr>
                        <a:t>3</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Love</a:t>
                      </a:r>
                      <a:r>
                        <a:rPr lang="en-US" sz="1400" baseline="0" dirty="0" smtClean="0">
                          <a:latin typeface="Arial" panose="020B0604020202020204" pitchFamily="34" charset="0"/>
                          <a:cs typeface="Arial" panose="020B0604020202020204" pitchFamily="34" charset="0"/>
                        </a:rPr>
                        <a:t> in the Time of Blah</a:t>
                      </a:r>
                      <a:r>
                        <a:rPr lang="en-US" sz="1400" dirty="0" smtClean="0">
                          <a:latin typeface="Arial" panose="020B0604020202020204" pitchFamily="34" charset="0"/>
                          <a:cs typeface="Arial" panose="020B0604020202020204" pitchFamily="34" charset="0"/>
                        </a:rPr>
                        <a:t> </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Gabriel Garcia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2013</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xmlns="" val="716330608"/>
                    </a:ext>
                  </a:extLst>
                </a:gridCol>
                <a:gridCol w="2032000">
                  <a:extLst>
                    <a:ext uri="{9D8B030D-6E8A-4147-A177-3AD203B41FA5}">
                      <a16:colId xmlns:a16="http://schemas.microsoft.com/office/drawing/2014/main" xmlns="" val="1449686933"/>
                    </a:ext>
                  </a:extLst>
                </a:gridCol>
                <a:gridCol w="2032000">
                  <a:extLst>
                    <a:ext uri="{9D8B030D-6E8A-4147-A177-3AD203B41FA5}">
                      <a16:colId xmlns:a16="http://schemas.microsoft.com/office/drawing/2014/main" xmlns="" val="3587768078"/>
                    </a:ext>
                  </a:extLst>
                </a:gridCol>
              </a:tblGrid>
              <a:tr h="370840">
                <a:tc>
                  <a:txBody>
                    <a:bodyPr/>
                    <a:lstStyle/>
                    <a:p>
                      <a:pPr algn="ctr"/>
                      <a:r>
                        <a:rPr lang="en-US" sz="1400" dirty="0" smtClean="0">
                          <a:latin typeface="Arial" panose="020B0604020202020204" pitchFamily="34" charset="0"/>
                          <a:cs typeface="Arial" panose="020B0604020202020204" pitchFamily="34" charset="0"/>
                        </a:rPr>
                        <a:t>Author</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Email</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Phone Number</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144436540"/>
                  </a:ext>
                </a:extLst>
              </a:tr>
              <a:tr h="370840">
                <a:tc>
                  <a:txBody>
                    <a:bodyPr/>
                    <a:lstStyle/>
                    <a:p>
                      <a:pPr algn="ctr"/>
                      <a:r>
                        <a:rPr lang="en-US" sz="1400" dirty="0" smtClean="0">
                          <a:latin typeface="Arial" panose="020B0604020202020204" pitchFamily="34" charset="0"/>
                          <a:cs typeface="Arial" panose="020B0604020202020204" pitchFamily="34" charset="0"/>
                        </a:rPr>
                        <a:t>Blah </a:t>
                      </a:r>
                      <a:r>
                        <a:rPr lang="en-US" sz="1400" dirty="0" err="1" smtClean="0">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hlinkClick r:id="rId3"/>
                        </a:rPr>
                        <a:t>blahston@gmail.com</a:t>
                      </a:r>
                      <a:endParaRPr lang="en-US" sz="1400" dirty="0" smtClean="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911-546-5454</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422042495"/>
                  </a:ext>
                </a:extLst>
              </a:tr>
              <a:tr h="477520">
                <a:tc>
                  <a:txBody>
                    <a:bodyPr/>
                    <a:lstStyle/>
                    <a:p>
                      <a:pPr algn="ctr"/>
                      <a:r>
                        <a:rPr lang="en-US" sz="1400" dirty="0" smtClean="0">
                          <a:latin typeface="Arial" panose="020B0604020202020204" pitchFamily="34" charset="0"/>
                          <a:cs typeface="Arial" panose="020B0604020202020204" pitchFamily="34" charset="0"/>
                        </a:rPr>
                        <a:t>Sir</a:t>
                      </a:r>
                      <a:r>
                        <a:rPr lang="en-US" sz="1400" baseline="0" dirty="0" smtClean="0">
                          <a:latin typeface="Arial" panose="020B0604020202020204" pitchFamily="34" charset="0"/>
                          <a:cs typeface="Arial" panose="020B0604020202020204" pitchFamily="34" charset="0"/>
                        </a:rPr>
                        <a:t> </a:t>
                      </a:r>
                      <a:r>
                        <a:rPr lang="en-US" sz="1400" baseline="0" dirty="0" err="1" smtClean="0">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911-544-5112</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817286614"/>
                  </a:ext>
                </a:extLst>
              </a:tr>
              <a:tr h="370840">
                <a:tc>
                  <a:txBody>
                    <a:bodyPr/>
                    <a:lstStyle/>
                    <a:p>
                      <a:pPr algn="ctr"/>
                      <a:r>
                        <a:rPr lang="en-US" sz="1400" dirty="0" smtClean="0">
                          <a:latin typeface="Arial" panose="020B0604020202020204" pitchFamily="34" charset="0"/>
                          <a:cs typeface="Arial" panose="020B0604020202020204" pitchFamily="34" charset="0"/>
                        </a:rPr>
                        <a:t>Gabriel Garcia Blah</a:t>
                      </a:r>
                      <a:endParaRPr lang="en-US" sz="1400" dirty="0">
                        <a:latin typeface="Arial" panose="020B0604020202020204" pitchFamily="34" charset="0"/>
                        <a:cs typeface="Arial" panose="020B0604020202020204" pitchFamily="34"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latin typeface="Arial" panose="020B0604020202020204" pitchFamily="34" charset="0"/>
                          <a:cs typeface="Arial" panose="020B0604020202020204" pitchFamily="34" charset="0"/>
                          <a:hlinkClick r:id="rId5"/>
                        </a:rPr>
                        <a:t>blahby231@gmail.com</a:t>
                      </a:r>
                      <a:endParaRPr lang="en-US" sz="1400" dirty="0" smtClean="0">
                        <a:latin typeface="Arial" panose="020B0604020202020204" pitchFamily="34" charset="0"/>
                        <a:cs typeface="Arial" panose="020B0604020202020204" pitchFamily="34" charset="0"/>
                      </a:endParaRPr>
                    </a:p>
                  </a:txBody>
                  <a:tcPr anchor="ctr"/>
                </a:tc>
                <a:tc>
                  <a:txBody>
                    <a:bodyPr/>
                    <a:lstStyle/>
                    <a:p>
                      <a:pPr algn="ctr"/>
                      <a:r>
                        <a:rPr lang="en-US" sz="1400" dirty="0" smtClean="0">
                          <a:latin typeface="Arial" panose="020B0604020202020204" pitchFamily="34" charset="0"/>
                          <a:cs typeface="Arial" panose="020B0604020202020204" pitchFamily="34" charset="0"/>
                        </a:rPr>
                        <a:t>125-215-5645</a:t>
                      </a:r>
                      <a:endParaRPr lang="en-US"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smtClean="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Recap</a:t>
            </a:r>
            <a:endParaRPr lang="en-US" dirty="0"/>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Document Database (</a:t>
            </a:r>
            <a:r>
              <a:rPr lang="en-US" dirty="0" err="1" smtClean="0"/>
              <a:t>noSQL</a:t>
            </a:r>
            <a:r>
              <a:rPr lang="en-US" dirty="0" smtClean="0"/>
              <a:t>)</a:t>
            </a:r>
            <a:endParaRPr lang="en-US" dirty="0"/>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smtClean="0">
                <a:latin typeface="Arial" panose="020B0604020202020204" pitchFamily="34" charset="0"/>
                <a:cs typeface="Arial" panose="020B0604020202020204" pitchFamily="34" charset="0"/>
              </a:rPr>
              <a:t>noSQL</a:t>
            </a:r>
            <a:r>
              <a:rPr lang="en-US" sz="2000" b="1" i="1" dirty="0" smtClean="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smtClean="0">
                <a:latin typeface="Arial" panose="020B0604020202020204" pitchFamily="34" charset="0"/>
                <a:cs typeface="Arial" panose="020B0604020202020204" pitchFamily="34" charset="0"/>
              </a:rPr>
              <a:t>They excel at heterogeneous data formats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MongoDB Storage</a:t>
            </a:r>
            <a:endParaRPr lang="en-US" dirty="0"/>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MongoDB Storage</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757999453"/>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xmlns="" val="2042023422"/>
                    </a:ext>
                  </a:extLst>
                </a:gridCol>
                <a:gridCol w="4114800">
                  <a:extLst>
                    <a:ext uri="{9D8B030D-6E8A-4147-A177-3AD203B41FA5}">
                      <a16:colId xmlns:a16="http://schemas.microsoft.com/office/drawing/2014/main" xmlns="" val="2875967853"/>
                    </a:ext>
                  </a:extLst>
                </a:gridCol>
              </a:tblGrid>
              <a:tr h="579620">
                <a:tc>
                  <a:txBody>
                    <a:bodyPr/>
                    <a:lstStyle/>
                    <a:p>
                      <a:pPr algn="ctr"/>
                      <a:r>
                        <a:rPr lang="en-US" sz="2000" dirty="0" smtClean="0">
                          <a:latin typeface="Arial" panose="020B0604020202020204" pitchFamily="34" charset="0"/>
                          <a:cs typeface="Arial" panose="020B0604020202020204" pitchFamily="34" charset="0"/>
                        </a:rPr>
                        <a:t>SQL Term</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dirty="0" err="1" smtClean="0">
                          <a:latin typeface="Arial" panose="020B0604020202020204" pitchFamily="34" charset="0"/>
                          <a:cs typeface="Arial" panose="020B0604020202020204" pitchFamily="34" charset="0"/>
                        </a:rPr>
                        <a:t>noSQL</a:t>
                      </a:r>
                      <a:r>
                        <a:rPr lang="en-US" sz="2000" baseline="0" dirty="0" smtClean="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1181349000"/>
                  </a:ext>
                </a:extLst>
              </a:tr>
              <a:tr h="959995">
                <a:tc>
                  <a:txBody>
                    <a:bodyPr/>
                    <a:lstStyle/>
                    <a:p>
                      <a:pPr algn="ctr"/>
                      <a:r>
                        <a:rPr lang="en-US" sz="2000" dirty="0" smtClean="0">
                          <a:latin typeface="Arial" panose="020B0604020202020204" pitchFamily="34" charset="0"/>
                          <a:cs typeface="Arial" panose="020B0604020202020204" pitchFamily="34" charset="0"/>
                        </a:rPr>
                        <a:t>Database</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Database</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212875561"/>
                  </a:ext>
                </a:extLst>
              </a:tr>
              <a:tr h="959995">
                <a:tc>
                  <a:txBody>
                    <a:bodyPr/>
                    <a:lstStyle/>
                    <a:p>
                      <a:pPr algn="ctr"/>
                      <a:r>
                        <a:rPr lang="en-US" sz="2000" dirty="0" smtClean="0">
                          <a:latin typeface="Arial" panose="020B0604020202020204" pitchFamily="34" charset="0"/>
                          <a:cs typeface="Arial" panose="020B0604020202020204" pitchFamily="34" charset="0"/>
                        </a:rPr>
                        <a:t>Table</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Collection</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2204670341"/>
                  </a:ext>
                </a:extLst>
              </a:tr>
              <a:tr h="959995">
                <a:tc>
                  <a:txBody>
                    <a:bodyPr/>
                    <a:lstStyle/>
                    <a:p>
                      <a:pPr algn="ctr"/>
                      <a:r>
                        <a:rPr lang="en-US" sz="2000" dirty="0" smtClean="0">
                          <a:latin typeface="Arial" panose="020B0604020202020204" pitchFamily="34" charset="0"/>
                          <a:cs typeface="Arial" panose="020B0604020202020204" pitchFamily="34" charset="0"/>
                        </a:rPr>
                        <a:t>Row</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Document</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790836931"/>
                  </a:ext>
                </a:extLst>
              </a:tr>
              <a:tr h="959995">
                <a:tc>
                  <a:txBody>
                    <a:bodyPr/>
                    <a:lstStyle/>
                    <a:p>
                      <a:pPr algn="ctr"/>
                      <a:r>
                        <a:rPr lang="en-US" sz="2000" dirty="0" smtClean="0">
                          <a:latin typeface="Arial" panose="020B0604020202020204" pitchFamily="34" charset="0"/>
                          <a:cs typeface="Arial" panose="020B0604020202020204" pitchFamily="34" charset="0"/>
                        </a:rPr>
                        <a:t>Field</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smtClean="0">
                          <a:latin typeface="Arial" panose="020B0604020202020204" pitchFamily="34" charset="0"/>
                          <a:cs typeface="Arial" panose="020B0604020202020204" pitchFamily="34" charset="0"/>
                        </a:rPr>
                        <a:t>Field</a:t>
                      </a:r>
                      <a:endParaRPr lang="en-US"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smtClean="0">
                <a:latin typeface="Arial" panose="020B0604020202020204" pitchFamily="34" charset="0"/>
                <a:cs typeface="Arial" panose="020B0604020202020204" pitchFamily="34" charset="0"/>
              </a:rPr>
              <a:t>Terms are slightly different in the </a:t>
            </a:r>
            <a:r>
              <a:rPr lang="en-US" b="1" i="1" dirty="0" err="1" smtClean="0">
                <a:latin typeface="Arial" panose="020B0604020202020204" pitchFamily="34" charset="0"/>
                <a:cs typeface="Arial" panose="020B0604020202020204" pitchFamily="34" charset="0"/>
              </a:rPr>
              <a:t>noSQL</a:t>
            </a:r>
            <a:r>
              <a:rPr lang="en-US" b="1" i="1" dirty="0" smtClean="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smtClean="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smtClean="0">
                <a:latin typeface="Arial" panose="020B0604020202020204" pitchFamily="34" charset="0"/>
                <a:cs typeface="Arial" panose="020B0604020202020204" pitchFamily="34" charset="0"/>
              </a:rPr>
              <a:t>&gt; YOUR TURN!!</a:t>
            </a:r>
            <a:endParaRPr lang="en-US" sz="2400" b="1" dirty="0">
              <a:latin typeface="Arial" panose="020B0604020202020204" pitchFamily="34" charset="0"/>
              <a:cs typeface="Arial" panose="020B0604020202020204" pitchFamily="34" charset="0"/>
            </a:endParaRP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smtClean="0">
                <a:latin typeface="Arial" panose="020B0604020202020204" pitchFamily="34" charset="0"/>
                <a:ea typeface="Roboto" pitchFamily="2" charset="0"/>
                <a:cs typeface="Arial" panose="020B0604020202020204" pitchFamily="34" charset="0"/>
              </a:rPr>
              <a:t>Quick Activity:</a:t>
            </a:r>
          </a:p>
          <a:p>
            <a:endParaRPr lang="en-US" sz="2400" dirty="0" smtClean="0">
              <a:latin typeface="Arial" panose="020B0604020202020204" pitchFamily="34" charset="0"/>
              <a:ea typeface="Roboto" pitchFamily="2" charset="0"/>
              <a:cs typeface="Arial" panose="020B0604020202020204" pitchFamily="34" charset="0"/>
            </a:endParaRPr>
          </a:p>
          <a:p>
            <a:r>
              <a:rPr lang="en-US" sz="2400" dirty="0" smtClean="0">
                <a:latin typeface="Arial" panose="020B0604020202020204" pitchFamily="34" charset="0"/>
                <a:ea typeface="Roboto" pitchFamily="2" charset="0"/>
                <a:cs typeface="Arial" panose="020B0604020202020204" pitchFamily="34" charset="0"/>
              </a:rPr>
              <a:t>Work with your neighbors to 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smtClean="0">
                <a:latin typeface="Arial" panose="020B0604020202020204" pitchFamily="34" charset="0"/>
                <a:ea typeface="Roboto" pitchFamily="2" charset="0"/>
                <a:cs typeface="Arial" panose="020B0604020202020204" pitchFamily="34" charset="0"/>
              </a:rPr>
              <a:t>What are the advantages of using a </a:t>
            </a:r>
            <a:r>
              <a:rPr lang="en-US" sz="2400" dirty="0" err="1" smtClean="0">
                <a:latin typeface="Arial" panose="020B0604020202020204" pitchFamily="34" charset="0"/>
                <a:ea typeface="Roboto" pitchFamily="2" charset="0"/>
                <a:cs typeface="Arial" panose="020B0604020202020204" pitchFamily="34" charset="0"/>
              </a:rPr>
              <a:t>noSQL</a:t>
            </a:r>
            <a:r>
              <a:rPr lang="en-US" sz="2400" dirty="0" smtClean="0">
                <a:latin typeface="Arial" panose="020B0604020202020204" pitchFamily="34" charset="0"/>
                <a:ea typeface="Roboto" pitchFamily="2" charset="0"/>
                <a:cs typeface="Arial" panose="020B0604020202020204" pitchFamily="34" charset="0"/>
              </a:rPr>
              <a:t> database like MongoDB according to the </a:t>
            </a:r>
            <a:r>
              <a:rPr lang="en-US" sz="2400" b="1" dirty="0" smtClean="0">
                <a:latin typeface="Arial" panose="020B0604020202020204" pitchFamily="34" charset="0"/>
                <a:ea typeface="Roboto" pitchFamily="2" charset="0"/>
                <a:cs typeface="Arial" panose="020B0604020202020204" pitchFamily="34" charset="0"/>
              </a:rPr>
              <a:t>MongoDB Website?</a:t>
            </a:r>
            <a:endParaRPr lang="en-US" sz="2400" dirty="0" smtClean="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smtClean="0">
                <a:latin typeface="Arial" panose="020B0604020202020204" pitchFamily="34" charset="0"/>
                <a:ea typeface="Roboto" pitchFamily="2" charset="0"/>
                <a:cs typeface="Arial" panose="020B0604020202020204" pitchFamily="34" charset="0"/>
              </a:rPr>
              <a:t>What are the advantages of using a </a:t>
            </a:r>
            <a:r>
              <a:rPr lang="en-US" sz="2400" dirty="0" err="1" smtClean="0">
                <a:latin typeface="Arial" panose="020B0604020202020204" pitchFamily="34" charset="0"/>
                <a:ea typeface="Roboto" pitchFamily="2" charset="0"/>
                <a:cs typeface="Arial" panose="020B0604020202020204" pitchFamily="34" charset="0"/>
              </a:rPr>
              <a:t>noSQL</a:t>
            </a:r>
            <a:r>
              <a:rPr lang="en-US" sz="2400" dirty="0" smtClean="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smtClean="0">
                <a:latin typeface="Arial" panose="020B0604020202020204" pitchFamily="34" charset="0"/>
                <a:ea typeface="Roboto" pitchFamily="2" charset="0"/>
                <a:cs typeface="Arial" panose="020B0604020202020204" pitchFamily="34" charset="0"/>
              </a:rPr>
              <a:t>Quora</a:t>
            </a:r>
            <a:r>
              <a:rPr lang="en-US" sz="2400" dirty="0" smtClean="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smtClean="0">
                <a:latin typeface="Arial" panose="020B0604020202020204" pitchFamily="34" charset="0"/>
                <a:ea typeface="Roboto" pitchFamily="2" charset="0"/>
                <a:cs typeface="Arial" panose="020B0604020202020204" pitchFamily="34" charset="0"/>
              </a:rPr>
              <a:t>What are the disadvantages of using a </a:t>
            </a:r>
            <a:r>
              <a:rPr lang="en-US" sz="2400" dirty="0" err="1" smtClean="0">
                <a:latin typeface="Arial" panose="020B0604020202020204" pitchFamily="34" charset="0"/>
                <a:ea typeface="Roboto" pitchFamily="2" charset="0"/>
                <a:cs typeface="Arial" panose="020B0604020202020204" pitchFamily="34" charset="0"/>
              </a:rPr>
              <a:t>noSQL</a:t>
            </a:r>
            <a:r>
              <a:rPr lang="en-US" sz="2400" dirty="0" smtClean="0">
                <a:latin typeface="Arial" panose="020B0604020202020204" pitchFamily="34" charset="0"/>
                <a:ea typeface="Roboto" pitchFamily="2" charset="0"/>
                <a:cs typeface="Arial" panose="020B0604020202020204" pitchFamily="34" charset="0"/>
              </a:rPr>
              <a:t> database like MongoDB according to the </a:t>
            </a:r>
            <a:r>
              <a:rPr lang="en-US" sz="2400" dirty="0">
                <a:latin typeface="Arial" panose="020B0604020202020204" pitchFamily="34" charset="0"/>
                <a:ea typeface="Roboto" pitchFamily="2" charset="0"/>
                <a:cs typeface="Arial" panose="020B0604020202020204" pitchFamily="34" charset="0"/>
              </a:rPr>
              <a:t>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endParaRPr lang="en-US" sz="2400" dirty="0" smtClean="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smtClean="0">
                <a:latin typeface="Arial" panose="020B0604020202020204" pitchFamily="34" charset="0"/>
                <a:cs typeface="Arial" panose="020B0604020202020204" pitchFamily="34" charset="0"/>
              </a:rPr>
              <a:t>Learn to See Through the..</a:t>
            </a:r>
            <a:endParaRPr lang="en-US" sz="2400" b="1" dirty="0">
              <a:latin typeface="Arial" panose="020B0604020202020204" pitchFamily="34" charset="0"/>
              <a:cs typeface="Arial" panose="020B0604020202020204" pitchFamily="34" charset="0"/>
            </a:endParaRP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smtClean="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Time!</a:t>
            </a:r>
            <a:endParaRPr lang="en-US" dirty="0"/>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Recap</a:t>
            </a:r>
            <a:endParaRPr lang="en-US" dirty="0"/>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smtClean="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smtClean="0">
                <a:latin typeface="Arial" panose="020B0604020202020204" pitchFamily="34" charset="0"/>
                <a:cs typeface="Arial" panose="020B0604020202020204" pitchFamily="34" charset="0"/>
              </a:rPr>
              <a:t>(</a:t>
            </a:r>
            <a:r>
              <a:rPr lang="en-US" sz="2000" dirty="0" err="1" smtClean="0">
                <a:latin typeface="Arial" panose="020B0604020202020204" pitchFamily="34" charset="0"/>
                <a:cs typeface="Arial" panose="020B0604020202020204" pitchFamily="34" charset="0"/>
              </a:rPr>
              <a:t>Y’all</a:t>
            </a:r>
            <a:r>
              <a:rPr lang="en-US" sz="2000" dirty="0" smtClean="0">
                <a:latin typeface="Arial" panose="020B0604020202020204" pitchFamily="34" charset="0"/>
                <a:cs typeface="Arial" panose="020B0604020202020204" pitchFamily="34" charset="0"/>
              </a:rPr>
              <a:t> don’t need memes anymore. You are professionals now.)</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Just Kidding.</a:t>
            </a:r>
            <a:endParaRPr lang="en-US" dirty="0"/>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Clear Positives</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smtClean="0">
                <a:latin typeface="Arial" panose="020B0604020202020204" pitchFamily="34" charset="0"/>
                <a:cs typeface="Arial" panose="020B0604020202020204" pitchFamily="34" charset="0"/>
              </a:rPr>
              <a:t>(++) </a:t>
            </a:r>
            <a:r>
              <a:rPr lang="en-US" sz="2200" b="1" dirty="0">
                <a:latin typeface="Arial" panose="020B0604020202020204" pitchFamily="34" charset="0"/>
                <a:cs typeface="Arial" panose="020B0604020202020204" pitchFamily="34" charset="0"/>
              </a:rPr>
              <a:t>You </a:t>
            </a:r>
            <a:r>
              <a:rPr lang="en-US" sz="2200" b="1" dirty="0" smtClean="0">
                <a:latin typeface="Arial" panose="020B0604020202020204" pitchFamily="34" charset="0"/>
                <a:cs typeface="Arial" panose="020B0604020202020204" pitchFamily="34" charset="0"/>
              </a:rPr>
              <a:t>stayed </a:t>
            </a:r>
            <a:r>
              <a:rPr lang="en-US" sz="2200" b="1" dirty="0">
                <a:latin typeface="Arial" panose="020B0604020202020204" pitchFamily="34" charset="0"/>
                <a:cs typeface="Arial" panose="020B0604020202020204" pitchFamily="34" charset="0"/>
              </a:rPr>
              <a:t>ambitious</a:t>
            </a:r>
          </a:p>
          <a:p>
            <a:endParaRPr lang="en-US" sz="2200" b="1" dirty="0" smtClean="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smtClean="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endParaRPr lang="en-US" sz="2200" b="1" dirty="0" smtClean="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a:t>
            </a:r>
            <a:r>
              <a:rPr lang="en-US" sz="2200" b="1" dirty="0" smtClean="0">
                <a:latin typeface="Arial" panose="020B0604020202020204" pitchFamily="34" charset="0"/>
                <a:cs typeface="Arial" panose="020B0604020202020204" pitchFamily="34" charset="0"/>
              </a:rPr>
              <a:t>You learned a </a:t>
            </a:r>
            <a:r>
              <a:rPr lang="en-US" sz="2200" b="1" u="sng" dirty="0" smtClean="0">
                <a:latin typeface="Arial" panose="020B0604020202020204" pitchFamily="34" charset="0"/>
                <a:cs typeface="Arial" panose="020B0604020202020204" pitchFamily="34" charset="0"/>
              </a:rPr>
              <a:t>ton</a:t>
            </a:r>
            <a:r>
              <a:rPr lang="en-US" sz="2200" b="1" dirty="0" smtClean="0">
                <a:latin typeface="Arial" panose="020B0604020202020204" pitchFamily="34" charset="0"/>
                <a:cs typeface="Arial" panose="020B0604020202020204" pitchFamily="34" charset="0"/>
              </a:rPr>
              <a:t> of learning on your own</a:t>
            </a:r>
            <a:endParaRPr lang="en-US" sz="2200" b="1" dirty="0">
              <a:latin typeface="Arial" panose="020B0604020202020204" pitchFamily="34" charset="0"/>
              <a:cs typeface="Arial" panose="020B0604020202020204" pitchFamily="34" charset="0"/>
            </a:endParaRPr>
          </a:p>
          <a:p>
            <a:pPr marL="0" indent="0">
              <a:buNone/>
            </a:pPr>
            <a:endParaRPr lang="en-US" sz="2200" b="1" dirty="0">
              <a:latin typeface="Arial" panose="020B0604020202020204" pitchFamily="34" charset="0"/>
              <a:cs typeface="Arial" panose="020B0604020202020204" pitchFamily="34" charset="0"/>
            </a:endParaRPr>
          </a:p>
          <a:p>
            <a:r>
              <a:rPr lang="en-US" sz="2200" b="1" dirty="0" smtClean="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a:t>
            </a:r>
            <a:r>
              <a:rPr lang="en-US" sz="2200" b="1" dirty="0" smtClean="0">
                <a:latin typeface="Arial" panose="020B0604020202020204" pitchFamily="34" charset="0"/>
                <a:cs typeface="Arial" panose="020B0604020202020204" pitchFamily="34" charset="0"/>
              </a:rPr>
              <a:t>You </a:t>
            </a:r>
            <a:r>
              <a:rPr lang="en-US" sz="2200" b="1" i="1" dirty="0" smtClean="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dirty="0" smtClean="0">
                <a:latin typeface="Arial" panose="020B0604020202020204" pitchFamily="34" charset="0"/>
                <a:cs typeface="Arial" panose="020B0604020202020204" pitchFamily="34" charset="0"/>
              </a:rPr>
              <a:t>didn’t make excuses even when you had them.</a:t>
            </a:r>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Roger’s/Jim’s </a:t>
            </a:r>
            <a:r>
              <a:rPr lang="en-US" dirty="0" smtClean="0"/>
              <a:t>Advice For Next Time</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smtClean="0">
                <a:latin typeface="Arial" panose="020B0604020202020204" pitchFamily="34" charset="0"/>
                <a:cs typeface="Arial" panose="020B0604020202020204" pitchFamily="34" charset="0"/>
              </a:rPr>
              <a:t>Always Start with Guns Blazing</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Practice, Practice, Practice</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Don’t be afraid to take charge</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
            </a:r>
            <a:br>
              <a:rPr lang="en-US" dirty="0" smtClean="0">
                <a:latin typeface="Arial" panose="020B0604020202020204" pitchFamily="34" charset="0"/>
                <a:cs typeface="Arial" panose="020B0604020202020204" pitchFamily="34" charset="0"/>
              </a:rPr>
            </a:br>
            <a:endParaRPr lang="en-US" b="1" dirty="0" smtClean="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smtClean="0">
                <a:latin typeface="Arial" panose="020B0604020202020204" pitchFamily="34" charset="0"/>
                <a:cs typeface="Arial" panose="020B0604020202020204" pitchFamily="34" charset="0"/>
              </a:rPr>
              <a:t>Gif your GitHub Readme: </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smtClean="0">
                <a:latin typeface="Arial" panose="020B0604020202020204" pitchFamily="34" charset="0"/>
                <a:cs typeface="Arial" panose="020B0604020202020204" pitchFamily="34" charset="0"/>
              </a:rPr>
              <a:t>This will look really </a:t>
            </a:r>
            <a:r>
              <a:rPr lang="en-US" i="1" u="sng" dirty="0" smtClean="0">
                <a:latin typeface="Arial" panose="020B0604020202020204" pitchFamily="34" charset="0"/>
                <a:cs typeface="Arial" panose="020B0604020202020204" pitchFamily="34" charset="0"/>
              </a:rPr>
              <a:t>impressive</a:t>
            </a:r>
            <a:r>
              <a:rPr lang="en-US" dirty="0" smtClean="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Create a Dummy Login: </a:t>
            </a: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Have a dummy login to enter your application. Make it easily apparent on your readme.</a:t>
            </a:r>
            <a:br>
              <a:rPr lang="en-US" dirty="0" smtClean="0">
                <a:latin typeface="Arial" panose="020B0604020202020204" pitchFamily="34" charset="0"/>
                <a:cs typeface="Arial" panose="020B0604020202020204" pitchFamily="34" charset="0"/>
              </a:rPr>
            </a:br>
            <a:endParaRPr lang="en-US" dirty="0" smtClean="0">
              <a:latin typeface="Arial" panose="020B0604020202020204" pitchFamily="34" charset="0"/>
              <a:cs typeface="Arial" panose="020B0604020202020204" pitchFamily="34" charset="0"/>
            </a:endParaRPr>
          </a:p>
          <a:p>
            <a:pPr marL="457200" indent="-457200">
              <a:buFont typeface="+mj-lt"/>
              <a:buAutoNum type="arabicPeriod"/>
            </a:pPr>
            <a:r>
              <a:rPr lang="en-US" b="1" dirty="0" smtClean="0">
                <a:latin typeface="Arial" panose="020B0604020202020204" pitchFamily="34" charset="0"/>
                <a:cs typeface="Arial" panose="020B0604020202020204" pitchFamily="34" charset="0"/>
              </a:rPr>
              <a:t>Write a Tutorial:</a:t>
            </a: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smtClean="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smtClean="0">
                <a:latin typeface="Arial" panose="020B0604020202020204" pitchFamily="34" charset="0"/>
                <a:cs typeface="Arial" panose="020B0604020202020204" pitchFamily="34" charset="0"/>
              </a:rPr>
              <a:t>List your Niche Skills on LinkedIn:</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All of you should be listing out Node, Express, SQL, Data Visualization, etc. on your </a:t>
            </a:r>
            <a:r>
              <a:rPr lang="en-US" dirty="0" err="1" smtClean="0">
                <a:latin typeface="Arial" panose="020B0604020202020204" pitchFamily="34" charset="0"/>
                <a:cs typeface="Arial" panose="020B0604020202020204" pitchFamily="34" charset="0"/>
              </a:rPr>
              <a:t>Linkedin</a:t>
            </a:r>
            <a:r>
              <a:rPr lang="en-US" dirty="0" smtClean="0">
                <a:latin typeface="Arial" panose="020B0604020202020204" pitchFamily="34" charset="0"/>
                <a:cs typeface="Arial" panose="020B0604020202020204" pitchFamily="34" charset="0"/>
              </a:rPr>
              <a:t> Pages. </a:t>
            </a:r>
            <a:r>
              <a:rPr lang="en-US" b="1" dirty="0" smtClean="0">
                <a:latin typeface="Arial" panose="020B0604020202020204" pitchFamily="34" charset="0"/>
                <a:cs typeface="Arial" panose="020B0604020202020204" pitchFamily="34" charset="0"/>
              </a:rPr>
              <a:t/>
            </a:r>
            <a:br>
              <a:rPr lang="en-US" b="1" dirty="0" smtClean="0">
                <a:latin typeface="Arial" panose="020B0604020202020204" pitchFamily="34" charset="0"/>
                <a:cs typeface="Arial" panose="020B0604020202020204" pitchFamily="34" charset="0"/>
              </a:rPr>
            </a:br>
            <a:endParaRPr lang="en-US" b="1" dirty="0" smtClean="0">
              <a:latin typeface="Arial" panose="020B0604020202020204" pitchFamily="34" charset="0"/>
              <a:cs typeface="Arial" panose="020B0604020202020204" pitchFamily="34" charset="0"/>
            </a:endParaRPr>
          </a:p>
          <a:p>
            <a:pPr marL="457200" indent="-457200">
              <a:buFont typeface="+mj-lt"/>
              <a:buAutoNum type="arabicPeriod" startAt="4"/>
            </a:pPr>
            <a:r>
              <a:rPr lang="en-US" b="1" dirty="0" smtClean="0">
                <a:latin typeface="Arial" panose="020B0604020202020204" pitchFamily="34" charset="0"/>
                <a:cs typeface="Arial" panose="020B0604020202020204" pitchFamily="34" charset="0"/>
              </a:rPr>
              <a:t>List your Project on LinkedIn:</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smtClean="0">
                <a:latin typeface="Arial" panose="020B0604020202020204" pitchFamily="34" charset="0"/>
                <a:cs typeface="Arial" panose="020B0604020202020204" pitchFamily="34" charset="0"/>
              </a:rPr>
              <a:t>Consider Writing each Other Recommendations:</a:t>
            </a:r>
            <a:br>
              <a:rPr lang="en-US" b="1" dirty="0" smtClean="0">
                <a:latin typeface="Arial" panose="020B0604020202020204" pitchFamily="34" charset="0"/>
                <a:cs typeface="Arial" panose="020B0604020202020204" pitchFamily="34" charset="0"/>
              </a:rPr>
            </a:br>
            <a:r>
              <a:rPr lang="en-US" dirty="0" smtClean="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Road Ahead…</a:t>
            </a:r>
            <a:endParaRPr lang="en-US" dirty="0"/>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CF -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utgers -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TAusti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12836</TotalTime>
  <Words>623</Words>
  <Application>Microsoft Macintosh PowerPoint</Application>
  <PresentationFormat>On-screen Show (4:3)</PresentationFormat>
  <Paragraphs>171</Paragraphs>
  <Slides>25</Slides>
  <Notes>25</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25</vt:i4>
      </vt:variant>
    </vt:vector>
  </HeadingPairs>
  <TitlesOfParts>
    <vt:vector size="33" baseType="lpstr">
      <vt:lpstr>Calibri</vt:lpstr>
      <vt:lpstr>Calibri Light</vt:lpstr>
      <vt:lpstr>Roboto</vt:lpstr>
      <vt:lpstr>Arial</vt:lpstr>
      <vt:lpstr>UCF - Theme</vt:lpstr>
      <vt:lpstr>Rutgers - Theme</vt:lpstr>
      <vt:lpstr>Unbranded</vt:lpstr>
      <vt:lpstr>UTAustin</vt:lpstr>
      <vt:lpstr>Masters of MongoDB</vt:lpstr>
      <vt:lpstr>Project Recap</vt:lpstr>
      <vt:lpstr>Project Recap</vt:lpstr>
      <vt:lpstr>Just Kidding.</vt:lpstr>
      <vt:lpstr>The Clear Positives</vt:lpstr>
      <vt:lpstr>Roger’s/Jim’s Advice For Next Time</vt:lpstr>
      <vt:lpstr>Next Steps</vt:lpstr>
      <vt:lpstr>Next Steps</vt:lpstr>
      <vt:lpstr>Road Ahead…</vt:lpstr>
      <vt:lpstr>The Road Ahead…</vt:lpstr>
      <vt:lpstr>This Should be You</vt:lpstr>
      <vt:lpstr>But if this is you…</vt:lpstr>
      <vt:lpstr>Double Down</vt:lpstr>
      <vt:lpstr>Start Now.</vt:lpstr>
      <vt:lpstr>Your Goals – Beginning of the Year</vt:lpstr>
      <vt:lpstr>For Reference…</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Roger Le</cp:lastModifiedBy>
  <cp:revision>1553</cp:revision>
  <cp:lastPrinted>2016-01-30T16:23:56Z</cp:lastPrinted>
  <dcterms:created xsi:type="dcterms:W3CDTF">2015-01-20T17:19:00Z</dcterms:created>
  <dcterms:modified xsi:type="dcterms:W3CDTF">2016-08-16T23:14:12Z</dcterms:modified>
</cp:coreProperties>
</file>